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602" autoAdjust="0"/>
  </p:normalViewPr>
  <p:slideViewPr>
    <p:cSldViewPr snapToGrid="0" snapToObjects="1">
      <p:cViewPr>
        <p:scale>
          <a:sx n="124" d="100"/>
          <a:sy n="124" d="100"/>
        </p:scale>
        <p:origin x="-408" y="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23/02/2021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26987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23/02/2021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980794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23/02/2021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00512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23/02/2021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4439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23/02/2021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43314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23/02/2021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25109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23/02/2021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91206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23/02/2021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281143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23/02/2021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4357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23/02/2021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04103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pPr/>
              <a:t>23/02/2021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40155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3E7B8-A6FA-B84C-B17B-79E57700D85B}" type="datetimeFigureOut">
              <a:rPr lang="es-ES" smtClean="0"/>
              <a:pPr/>
              <a:t>23/02/2021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34AE3-7417-CD4A-B7D6-3D45566CD47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27086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945958" y="397247"/>
            <a:ext cx="3652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solidFill>
                  <a:srgbClr val="800000"/>
                </a:solidFill>
                <a:latin typeface="Gotham-Bold"/>
                <a:cs typeface="Gotham-Bold"/>
              </a:rPr>
              <a:t>ORGANIGRAMA</a:t>
            </a:r>
            <a:endParaRPr lang="es-ES" sz="1400" dirty="0">
              <a:solidFill>
                <a:srgbClr val="800000"/>
              </a:solidFill>
              <a:latin typeface="Gotham-Bold"/>
              <a:cs typeface="Gotham-Bold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224787" y="659407"/>
            <a:ext cx="49227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-Book"/>
                <a:cs typeface="Gotham-Book"/>
              </a:rPr>
              <a:t>PROGRAMACIÓN</a:t>
            </a:r>
            <a:endParaRPr lang="es-ES_tradnl" sz="1050" b="1" dirty="0">
              <a:solidFill>
                <a:schemeClr val="tx1">
                  <a:lumMod val="65000"/>
                  <a:lumOff val="35000"/>
                </a:schemeClr>
              </a:solidFill>
              <a:latin typeface="Gotham-Book"/>
              <a:cs typeface="Gotham-Book"/>
            </a:endParaRPr>
          </a:p>
        </p:txBody>
      </p:sp>
      <p:grpSp>
        <p:nvGrpSpPr>
          <p:cNvPr id="8" name="7 Grupo"/>
          <p:cNvGrpSpPr/>
          <p:nvPr/>
        </p:nvGrpSpPr>
        <p:grpSpPr>
          <a:xfrm>
            <a:off x="1134182" y="1329688"/>
            <a:ext cx="7086241" cy="5028055"/>
            <a:chOff x="1146033" y="1330702"/>
            <a:chExt cx="7086241" cy="5028055"/>
          </a:xfrm>
        </p:grpSpPr>
        <p:sp>
          <p:nvSpPr>
            <p:cNvPr id="9" name="8 Forma libre"/>
            <p:cNvSpPr/>
            <p:nvPr/>
          </p:nvSpPr>
          <p:spPr>
            <a:xfrm>
              <a:off x="4288259" y="1952747"/>
              <a:ext cx="130629" cy="56176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561769"/>
                  </a:lnTo>
                  <a:lnTo>
                    <a:pt x="130629" y="561769"/>
                  </a:lnTo>
                </a:path>
              </a:pathLst>
            </a:cu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9 Forma libre"/>
            <p:cNvSpPr/>
            <p:nvPr/>
          </p:nvSpPr>
          <p:spPr>
            <a:xfrm>
              <a:off x="4157629" y="1952747"/>
              <a:ext cx="130629" cy="56176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30629" y="0"/>
                  </a:moveTo>
                  <a:lnTo>
                    <a:pt x="130629" y="561769"/>
                  </a:lnTo>
                  <a:lnTo>
                    <a:pt x="0" y="561769"/>
                  </a:lnTo>
                </a:path>
              </a:pathLst>
            </a:custGeom>
            <a:noFill/>
          </p:spPr>
          <p:style>
            <a:lnRef idx="2">
              <a:schemeClr val="accent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10 Forma libre"/>
            <p:cNvSpPr/>
            <p:nvPr/>
          </p:nvSpPr>
          <p:spPr>
            <a:xfrm>
              <a:off x="5160172" y="3708844"/>
              <a:ext cx="290364" cy="233787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337877"/>
                  </a:lnTo>
                  <a:lnTo>
                    <a:pt x="290364" y="2337877"/>
                  </a:lnTo>
                </a:path>
              </a:pathLst>
            </a:cu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11 Forma libre"/>
            <p:cNvSpPr/>
            <p:nvPr/>
          </p:nvSpPr>
          <p:spPr>
            <a:xfrm>
              <a:off x="5160172" y="3708844"/>
              <a:ext cx="258839" cy="145457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454572"/>
                  </a:lnTo>
                  <a:lnTo>
                    <a:pt x="258839" y="1454572"/>
                  </a:lnTo>
                </a:path>
              </a:pathLst>
            </a:cu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12 Forma libre"/>
            <p:cNvSpPr/>
            <p:nvPr/>
          </p:nvSpPr>
          <p:spPr>
            <a:xfrm>
              <a:off x="5160172" y="3708844"/>
              <a:ext cx="258839" cy="57126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571267"/>
                  </a:lnTo>
                  <a:lnTo>
                    <a:pt x="258839" y="571267"/>
                  </a:lnTo>
                </a:path>
              </a:pathLst>
            </a:cu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13 Forma libre"/>
            <p:cNvSpPr/>
            <p:nvPr/>
          </p:nvSpPr>
          <p:spPr>
            <a:xfrm>
              <a:off x="4288259" y="1952747"/>
              <a:ext cx="1758353" cy="113405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003421"/>
                  </a:lnTo>
                  <a:lnTo>
                    <a:pt x="1758353" y="1003421"/>
                  </a:lnTo>
                  <a:lnTo>
                    <a:pt x="1758353" y="1134051"/>
                  </a:lnTo>
                </a:path>
              </a:pathLst>
            </a:cu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14 Forma libre"/>
            <p:cNvSpPr/>
            <p:nvPr/>
          </p:nvSpPr>
          <p:spPr>
            <a:xfrm>
              <a:off x="3175933" y="3708844"/>
              <a:ext cx="176652" cy="233787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337877"/>
                  </a:lnTo>
                  <a:lnTo>
                    <a:pt x="176652" y="2337877"/>
                  </a:lnTo>
                </a:path>
              </a:pathLst>
            </a:cu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15 Forma libre"/>
            <p:cNvSpPr/>
            <p:nvPr/>
          </p:nvSpPr>
          <p:spPr>
            <a:xfrm>
              <a:off x="3175933" y="3708844"/>
              <a:ext cx="176652" cy="145457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454572"/>
                  </a:lnTo>
                  <a:lnTo>
                    <a:pt x="176652" y="1454572"/>
                  </a:lnTo>
                </a:path>
              </a:pathLst>
            </a:cu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16 Forma libre"/>
            <p:cNvSpPr/>
            <p:nvPr/>
          </p:nvSpPr>
          <p:spPr>
            <a:xfrm>
              <a:off x="3175933" y="3708844"/>
              <a:ext cx="250228" cy="57228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572281"/>
                  </a:lnTo>
                  <a:lnTo>
                    <a:pt x="250228" y="572281"/>
                  </a:lnTo>
                </a:path>
              </a:pathLst>
            </a:cu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17 Forma libre"/>
            <p:cNvSpPr/>
            <p:nvPr/>
          </p:nvSpPr>
          <p:spPr>
            <a:xfrm>
              <a:off x="3843208" y="1952747"/>
              <a:ext cx="445050" cy="113405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45050" y="0"/>
                  </a:moveTo>
                  <a:lnTo>
                    <a:pt x="445050" y="1003421"/>
                  </a:lnTo>
                  <a:lnTo>
                    <a:pt x="0" y="1003421"/>
                  </a:lnTo>
                  <a:lnTo>
                    <a:pt x="0" y="1134051"/>
                  </a:lnTo>
                </a:path>
              </a:pathLst>
            </a:cu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18 Forma libre"/>
            <p:cNvSpPr/>
            <p:nvPr/>
          </p:nvSpPr>
          <p:spPr>
            <a:xfrm>
              <a:off x="1546265" y="3708844"/>
              <a:ext cx="186613" cy="233889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338891"/>
                  </a:lnTo>
                  <a:lnTo>
                    <a:pt x="186613" y="2338891"/>
                  </a:lnTo>
                </a:path>
              </a:pathLst>
            </a:cu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19 Forma libre"/>
            <p:cNvSpPr/>
            <p:nvPr/>
          </p:nvSpPr>
          <p:spPr>
            <a:xfrm>
              <a:off x="1546265" y="3708844"/>
              <a:ext cx="186613" cy="145558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455586"/>
                  </a:lnTo>
                  <a:lnTo>
                    <a:pt x="186613" y="1455586"/>
                  </a:lnTo>
                </a:path>
              </a:pathLst>
            </a:cu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20 Forma libre"/>
            <p:cNvSpPr/>
            <p:nvPr/>
          </p:nvSpPr>
          <p:spPr>
            <a:xfrm>
              <a:off x="1546265" y="3708844"/>
              <a:ext cx="186613" cy="57228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572281"/>
                  </a:lnTo>
                  <a:lnTo>
                    <a:pt x="186613" y="572281"/>
                  </a:lnTo>
                </a:path>
              </a:pathLst>
            </a:cu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21 Forma libre"/>
            <p:cNvSpPr/>
            <p:nvPr/>
          </p:nvSpPr>
          <p:spPr>
            <a:xfrm>
              <a:off x="2043901" y="1952747"/>
              <a:ext cx="2244357" cy="113405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244357" y="0"/>
                  </a:moveTo>
                  <a:lnTo>
                    <a:pt x="2244357" y="1003421"/>
                  </a:lnTo>
                  <a:lnTo>
                    <a:pt x="0" y="1003421"/>
                  </a:lnTo>
                  <a:lnTo>
                    <a:pt x="0" y="1134051"/>
                  </a:lnTo>
                </a:path>
              </a:pathLst>
            </a:cu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22 Forma libre"/>
            <p:cNvSpPr/>
            <p:nvPr/>
          </p:nvSpPr>
          <p:spPr>
            <a:xfrm>
              <a:off x="3320057" y="1330702"/>
              <a:ext cx="1936402" cy="622045"/>
            </a:xfrm>
            <a:custGeom>
              <a:avLst/>
              <a:gdLst>
                <a:gd name="connsiteX0" fmla="*/ 0 w 1936402"/>
                <a:gd name="connsiteY0" fmla="*/ 0 h 622045"/>
                <a:gd name="connsiteX1" fmla="*/ 1936402 w 1936402"/>
                <a:gd name="connsiteY1" fmla="*/ 0 h 622045"/>
                <a:gd name="connsiteX2" fmla="*/ 1936402 w 1936402"/>
                <a:gd name="connsiteY2" fmla="*/ 622045 h 622045"/>
                <a:gd name="connsiteX3" fmla="*/ 0 w 1936402"/>
                <a:gd name="connsiteY3" fmla="*/ 622045 h 622045"/>
                <a:gd name="connsiteX4" fmla="*/ 0 w 1936402"/>
                <a:gd name="connsiteY4" fmla="*/ 0 h 622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402" h="622045">
                  <a:moveTo>
                    <a:pt x="0" y="0"/>
                  </a:moveTo>
                  <a:lnTo>
                    <a:pt x="1936402" y="0"/>
                  </a:lnTo>
                  <a:lnTo>
                    <a:pt x="1936402" y="622045"/>
                  </a:lnTo>
                  <a:lnTo>
                    <a:pt x="0" y="62204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b="1" kern="1200" dirty="0" smtClean="0">
                  <a:solidFill>
                    <a:schemeClr val="tx1"/>
                  </a:solidFill>
                </a:rPr>
                <a:t>DIRECCIÓN DE PROGRAMACIÓN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kern="1200" dirty="0" smtClean="0">
                  <a:solidFill>
                    <a:srgbClr val="404040"/>
                  </a:solidFill>
                </a:rPr>
                <a:t> </a:t>
              </a:r>
              <a:endParaRPr lang="es-ES" sz="900" kern="1200" dirty="0"/>
            </a:p>
          </p:txBody>
        </p:sp>
        <p:sp>
          <p:nvSpPr>
            <p:cNvPr id="24" name="23 Forma libre"/>
            <p:cNvSpPr/>
            <p:nvPr/>
          </p:nvSpPr>
          <p:spPr>
            <a:xfrm>
              <a:off x="1306740" y="3086798"/>
              <a:ext cx="1359207" cy="622045"/>
            </a:xfrm>
            <a:custGeom>
              <a:avLst/>
              <a:gdLst>
                <a:gd name="connsiteX0" fmla="*/ 0 w 1244091"/>
                <a:gd name="connsiteY0" fmla="*/ 0 h 622045"/>
                <a:gd name="connsiteX1" fmla="*/ 1244091 w 1244091"/>
                <a:gd name="connsiteY1" fmla="*/ 0 h 622045"/>
                <a:gd name="connsiteX2" fmla="*/ 1244091 w 1244091"/>
                <a:gd name="connsiteY2" fmla="*/ 622045 h 622045"/>
                <a:gd name="connsiteX3" fmla="*/ 0 w 1244091"/>
                <a:gd name="connsiteY3" fmla="*/ 622045 h 622045"/>
                <a:gd name="connsiteX4" fmla="*/ 0 w 1244091"/>
                <a:gd name="connsiteY4" fmla="*/ 0 h 622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4091" h="622045">
                  <a:moveTo>
                    <a:pt x="0" y="0"/>
                  </a:moveTo>
                  <a:lnTo>
                    <a:pt x="1244091" y="0"/>
                  </a:lnTo>
                  <a:lnTo>
                    <a:pt x="1244091" y="622045"/>
                  </a:lnTo>
                  <a:lnTo>
                    <a:pt x="0" y="62204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b="1" kern="1200" dirty="0" smtClean="0"/>
                <a:t>SUBDIRECTOR DE PLANEACIÓN </a:t>
              </a:r>
              <a:endParaRPr lang="es-ES" sz="900" b="1" dirty="0" smtClean="0"/>
            </a:p>
          </p:txBody>
        </p:sp>
        <p:sp>
          <p:nvSpPr>
            <p:cNvPr id="25" name="24 Forma libre"/>
            <p:cNvSpPr/>
            <p:nvPr/>
          </p:nvSpPr>
          <p:spPr>
            <a:xfrm>
              <a:off x="1732878" y="3970103"/>
              <a:ext cx="1244091" cy="622045"/>
            </a:xfrm>
            <a:custGeom>
              <a:avLst/>
              <a:gdLst>
                <a:gd name="connsiteX0" fmla="*/ 0 w 1244091"/>
                <a:gd name="connsiteY0" fmla="*/ 0 h 622045"/>
                <a:gd name="connsiteX1" fmla="*/ 1244091 w 1244091"/>
                <a:gd name="connsiteY1" fmla="*/ 0 h 622045"/>
                <a:gd name="connsiteX2" fmla="*/ 1244091 w 1244091"/>
                <a:gd name="connsiteY2" fmla="*/ 622045 h 622045"/>
                <a:gd name="connsiteX3" fmla="*/ 0 w 1244091"/>
                <a:gd name="connsiteY3" fmla="*/ 622045 h 622045"/>
                <a:gd name="connsiteX4" fmla="*/ 0 w 1244091"/>
                <a:gd name="connsiteY4" fmla="*/ 0 h 622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4091" h="622045">
                  <a:moveTo>
                    <a:pt x="0" y="0"/>
                  </a:moveTo>
                  <a:lnTo>
                    <a:pt x="1244091" y="0"/>
                  </a:lnTo>
                  <a:lnTo>
                    <a:pt x="1244091" y="622045"/>
                  </a:lnTo>
                  <a:lnTo>
                    <a:pt x="0" y="62204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b="1" kern="1200" dirty="0" smtClean="0">
                  <a:solidFill>
                    <a:schemeClr val="tx1"/>
                  </a:solidFill>
                </a:rPr>
                <a:t>DEPARTAMENTO DE INFRAESTRUCTURA INSTITUCIONAL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kern="1200" dirty="0" smtClean="0">
                  <a:solidFill>
                    <a:srgbClr val="404040"/>
                  </a:solidFill>
                </a:rPr>
                <a:t> </a:t>
              </a:r>
              <a:endParaRPr lang="es-ES" sz="900" kern="1200" dirty="0"/>
            </a:p>
          </p:txBody>
        </p:sp>
        <p:sp>
          <p:nvSpPr>
            <p:cNvPr id="26" name="25 Forma libre"/>
            <p:cNvSpPr/>
            <p:nvPr/>
          </p:nvSpPr>
          <p:spPr>
            <a:xfrm>
              <a:off x="1732878" y="4853408"/>
              <a:ext cx="1432023" cy="622045"/>
            </a:xfrm>
            <a:custGeom>
              <a:avLst/>
              <a:gdLst>
                <a:gd name="connsiteX0" fmla="*/ 0 w 1432023"/>
                <a:gd name="connsiteY0" fmla="*/ 0 h 622045"/>
                <a:gd name="connsiteX1" fmla="*/ 1432023 w 1432023"/>
                <a:gd name="connsiteY1" fmla="*/ 0 h 622045"/>
                <a:gd name="connsiteX2" fmla="*/ 1432023 w 1432023"/>
                <a:gd name="connsiteY2" fmla="*/ 622045 h 622045"/>
                <a:gd name="connsiteX3" fmla="*/ 0 w 1432023"/>
                <a:gd name="connsiteY3" fmla="*/ 622045 h 622045"/>
                <a:gd name="connsiteX4" fmla="*/ 0 w 1432023"/>
                <a:gd name="connsiteY4" fmla="*/ 0 h 622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2023" h="622045">
                  <a:moveTo>
                    <a:pt x="0" y="0"/>
                  </a:moveTo>
                  <a:lnTo>
                    <a:pt x="1432023" y="0"/>
                  </a:lnTo>
                  <a:lnTo>
                    <a:pt x="1432023" y="622045"/>
                  </a:lnTo>
                  <a:lnTo>
                    <a:pt x="0" y="62204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b="1" kern="1200" dirty="0" smtClean="0">
                  <a:solidFill>
                    <a:schemeClr val="tx1"/>
                  </a:solidFill>
                  <a:effectLst/>
                </a:rPr>
                <a:t>DEPARTAMENTO DE PLANEACIÓN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dirty="0" smtClean="0">
                  <a:solidFill>
                    <a:srgbClr val="404040"/>
                  </a:solidFill>
                </a:rPr>
                <a:t> </a:t>
              </a:r>
              <a:endParaRPr lang="es-ES" sz="900" kern="1200" dirty="0"/>
            </a:p>
          </p:txBody>
        </p:sp>
        <p:sp>
          <p:nvSpPr>
            <p:cNvPr id="27" name="26 Forma libre"/>
            <p:cNvSpPr/>
            <p:nvPr/>
          </p:nvSpPr>
          <p:spPr>
            <a:xfrm>
              <a:off x="1732878" y="5736712"/>
              <a:ext cx="1244091" cy="622045"/>
            </a:xfrm>
            <a:custGeom>
              <a:avLst/>
              <a:gdLst>
                <a:gd name="connsiteX0" fmla="*/ 0 w 1244091"/>
                <a:gd name="connsiteY0" fmla="*/ 0 h 622045"/>
                <a:gd name="connsiteX1" fmla="*/ 1244091 w 1244091"/>
                <a:gd name="connsiteY1" fmla="*/ 0 h 622045"/>
                <a:gd name="connsiteX2" fmla="*/ 1244091 w 1244091"/>
                <a:gd name="connsiteY2" fmla="*/ 622045 h 622045"/>
                <a:gd name="connsiteX3" fmla="*/ 0 w 1244091"/>
                <a:gd name="connsiteY3" fmla="*/ 622045 h 622045"/>
                <a:gd name="connsiteX4" fmla="*/ 0 w 1244091"/>
                <a:gd name="connsiteY4" fmla="*/ 0 h 622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4091" h="622045">
                  <a:moveTo>
                    <a:pt x="0" y="0"/>
                  </a:moveTo>
                  <a:lnTo>
                    <a:pt x="1244091" y="0"/>
                  </a:lnTo>
                  <a:lnTo>
                    <a:pt x="1244091" y="622045"/>
                  </a:lnTo>
                  <a:lnTo>
                    <a:pt x="0" y="62204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b="1" kern="1200" dirty="0" smtClean="0"/>
                <a:t>DEPARTAMENTO DE </a:t>
              </a:r>
              <a:r>
                <a:rPr lang="es-MX" sz="900" b="1" kern="1200" dirty="0" smtClean="0"/>
                <a:t>EVALUACIÓN</a:t>
              </a:r>
              <a:endParaRPr lang="es-MX" sz="900" b="1" kern="1200" dirty="0" smtClean="0"/>
            </a:p>
          </p:txBody>
        </p:sp>
        <p:sp>
          <p:nvSpPr>
            <p:cNvPr id="28" name="27 Forma libre"/>
            <p:cNvSpPr/>
            <p:nvPr/>
          </p:nvSpPr>
          <p:spPr>
            <a:xfrm>
              <a:off x="3009114" y="3086798"/>
              <a:ext cx="1668189" cy="622045"/>
            </a:xfrm>
            <a:custGeom>
              <a:avLst/>
              <a:gdLst>
                <a:gd name="connsiteX0" fmla="*/ 0 w 1668189"/>
                <a:gd name="connsiteY0" fmla="*/ 0 h 622045"/>
                <a:gd name="connsiteX1" fmla="*/ 1668189 w 1668189"/>
                <a:gd name="connsiteY1" fmla="*/ 0 h 622045"/>
                <a:gd name="connsiteX2" fmla="*/ 1668189 w 1668189"/>
                <a:gd name="connsiteY2" fmla="*/ 622045 h 622045"/>
                <a:gd name="connsiteX3" fmla="*/ 0 w 1668189"/>
                <a:gd name="connsiteY3" fmla="*/ 622045 h 622045"/>
                <a:gd name="connsiteX4" fmla="*/ 0 w 1668189"/>
                <a:gd name="connsiteY4" fmla="*/ 0 h 622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189" h="622045">
                  <a:moveTo>
                    <a:pt x="0" y="0"/>
                  </a:moveTo>
                  <a:lnTo>
                    <a:pt x="1668189" y="0"/>
                  </a:lnTo>
                  <a:lnTo>
                    <a:pt x="1668189" y="622045"/>
                  </a:lnTo>
                  <a:lnTo>
                    <a:pt x="0" y="62204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b="1" kern="1200" dirty="0" smtClean="0"/>
                <a:t>SUBDIRECTORA DE PROGRAMACIÓN</a:t>
              </a:r>
              <a:r>
                <a:rPr lang="es-ES" sz="900" kern="1200" dirty="0" smtClean="0"/>
                <a:t> </a:t>
              </a:r>
            </a:p>
          </p:txBody>
        </p:sp>
        <p:sp>
          <p:nvSpPr>
            <p:cNvPr id="29" name="28 Forma libre"/>
            <p:cNvSpPr/>
            <p:nvPr/>
          </p:nvSpPr>
          <p:spPr>
            <a:xfrm>
              <a:off x="3426161" y="3970103"/>
              <a:ext cx="1594526" cy="622045"/>
            </a:xfrm>
            <a:custGeom>
              <a:avLst/>
              <a:gdLst>
                <a:gd name="connsiteX0" fmla="*/ 0 w 1594526"/>
                <a:gd name="connsiteY0" fmla="*/ 0 h 622045"/>
                <a:gd name="connsiteX1" fmla="*/ 1594526 w 1594526"/>
                <a:gd name="connsiteY1" fmla="*/ 0 h 622045"/>
                <a:gd name="connsiteX2" fmla="*/ 1594526 w 1594526"/>
                <a:gd name="connsiteY2" fmla="*/ 622045 h 622045"/>
                <a:gd name="connsiteX3" fmla="*/ 0 w 1594526"/>
                <a:gd name="connsiteY3" fmla="*/ 622045 h 622045"/>
                <a:gd name="connsiteX4" fmla="*/ 0 w 1594526"/>
                <a:gd name="connsiteY4" fmla="*/ 0 h 622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4526" h="622045">
                  <a:moveTo>
                    <a:pt x="0" y="0"/>
                  </a:moveTo>
                  <a:lnTo>
                    <a:pt x="1594526" y="0"/>
                  </a:lnTo>
                  <a:lnTo>
                    <a:pt x="1594526" y="622045"/>
                  </a:lnTo>
                  <a:lnTo>
                    <a:pt x="0" y="62204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b="1" kern="1200" dirty="0" smtClean="0"/>
                <a:t>DEPARTAMENTO DE RECURSOS </a:t>
              </a:r>
              <a:r>
                <a:rPr lang="es-MX" sz="900" b="1" kern="1200" dirty="0" smtClean="0"/>
                <a:t>ORDINARIOS</a:t>
              </a:r>
              <a:endParaRPr lang="es-MX" sz="900" b="1" kern="1200" dirty="0" smtClean="0"/>
            </a:p>
          </p:txBody>
        </p:sp>
        <p:sp>
          <p:nvSpPr>
            <p:cNvPr id="30" name="29 Forma libre"/>
            <p:cNvSpPr/>
            <p:nvPr/>
          </p:nvSpPr>
          <p:spPr>
            <a:xfrm>
              <a:off x="3352585" y="4852394"/>
              <a:ext cx="1720652" cy="622045"/>
            </a:xfrm>
            <a:custGeom>
              <a:avLst/>
              <a:gdLst>
                <a:gd name="connsiteX0" fmla="*/ 0 w 1720652"/>
                <a:gd name="connsiteY0" fmla="*/ 0 h 622045"/>
                <a:gd name="connsiteX1" fmla="*/ 1720652 w 1720652"/>
                <a:gd name="connsiteY1" fmla="*/ 0 h 622045"/>
                <a:gd name="connsiteX2" fmla="*/ 1720652 w 1720652"/>
                <a:gd name="connsiteY2" fmla="*/ 622045 h 622045"/>
                <a:gd name="connsiteX3" fmla="*/ 0 w 1720652"/>
                <a:gd name="connsiteY3" fmla="*/ 622045 h 622045"/>
                <a:gd name="connsiteX4" fmla="*/ 0 w 1720652"/>
                <a:gd name="connsiteY4" fmla="*/ 0 h 622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20652" h="622045">
                  <a:moveTo>
                    <a:pt x="0" y="0"/>
                  </a:moveTo>
                  <a:lnTo>
                    <a:pt x="1720652" y="0"/>
                  </a:lnTo>
                  <a:lnTo>
                    <a:pt x="1720652" y="622045"/>
                  </a:lnTo>
                  <a:lnTo>
                    <a:pt x="0" y="62204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b="1" kern="1200" dirty="0" smtClean="0"/>
                <a:t>DEPARTAMENTO DE RECURSOS FEDERALES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kern="1200" dirty="0" smtClean="0"/>
                <a:t> </a:t>
              </a:r>
              <a:endParaRPr lang="es-ES" sz="900" kern="1200" dirty="0"/>
            </a:p>
          </p:txBody>
        </p:sp>
        <p:sp>
          <p:nvSpPr>
            <p:cNvPr id="31" name="30 Forma libre"/>
            <p:cNvSpPr/>
            <p:nvPr/>
          </p:nvSpPr>
          <p:spPr>
            <a:xfrm>
              <a:off x="3352585" y="5735698"/>
              <a:ext cx="1685083" cy="622045"/>
            </a:xfrm>
            <a:custGeom>
              <a:avLst/>
              <a:gdLst>
                <a:gd name="connsiteX0" fmla="*/ 0 w 1685083"/>
                <a:gd name="connsiteY0" fmla="*/ 0 h 622045"/>
                <a:gd name="connsiteX1" fmla="*/ 1685083 w 1685083"/>
                <a:gd name="connsiteY1" fmla="*/ 0 h 622045"/>
                <a:gd name="connsiteX2" fmla="*/ 1685083 w 1685083"/>
                <a:gd name="connsiteY2" fmla="*/ 622045 h 622045"/>
                <a:gd name="connsiteX3" fmla="*/ 0 w 1685083"/>
                <a:gd name="connsiteY3" fmla="*/ 622045 h 622045"/>
                <a:gd name="connsiteX4" fmla="*/ 0 w 1685083"/>
                <a:gd name="connsiteY4" fmla="*/ 0 h 622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5083" h="622045">
                  <a:moveTo>
                    <a:pt x="0" y="0"/>
                  </a:moveTo>
                  <a:lnTo>
                    <a:pt x="1685083" y="0"/>
                  </a:lnTo>
                  <a:lnTo>
                    <a:pt x="1685083" y="622045"/>
                  </a:lnTo>
                  <a:lnTo>
                    <a:pt x="0" y="62204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b="1" kern="1200" dirty="0" smtClean="0"/>
                <a:t>DEPARTAMENTO DE DOCUMENTACIÓN Y </a:t>
              </a:r>
              <a:r>
                <a:rPr lang="es-MX" sz="900" b="1" kern="1200" dirty="0" smtClean="0"/>
                <a:t>ANÁLISIS</a:t>
              </a:r>
              <a:endParaRPr lang="es-MX" sz="900" b="1" kern="1200" dirty="0" smtClean="0"/>
            </a:p>
          </p:txBody>
        </p:sp>
        <p:sp>
          <p:nvSpPr>
            <p:cNvPr id="32" name="31 Forma libre"/>
            <p:cNvSpPr/>
            <p:nvPr/>
          </p:nvSpPr>
          <p:spPr>
            <a:xfrm>
              <a:off x="4938562" y="3086798"/>
              <a:ext cx="2216099" cy="622045"/>
            </a:xfrm>
            <a:custGeom>
              <a:avLst/>
              <a:gdLst>
                <a:gd name="connsiteX0" fmla="*/ 0 w 2216099"/>
                <a:gd name="connsiteY0" fmla="*/ 0 h 622045"/>
                <a:gd name="connsiteX1" fmla="*/ 2216099 w 2216099"/>
                <a:gd name="connsiteY1" fmla="*/ 0 h 622045"/>
                <a:gd name="connsiteX2" fmla="*/ 2216099 w 2216099"/>
                <a:gd name="connsiteY2" fmla="*/ 622045 h 622045"/>
                <a:gd name="connsiteX3" fmla="*/ 0 w 2216099"/>
                <a:gd name="connsiteY3" fmla="*/ 622045 h 622045"/>
                <a:gd name="connsiteX4" fmla="*/ 0 w 2216099"/>
                <a:gd name="connsiteY4" fmla="*/ 0 h 622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6099" h="622045">
                  <a:moveTo>
                    <a:pt x="0" y="0"/>
                  </a:moveTo>
                  <a:lnTo>
                    <a:pt x="2216099" y="0"/>
                  </a:lnTo>
                  <a:lnTo>
                    <a:pt x="2216099" y="622045"/>
                  </a:lnTo>
                  <a:lnTo>
                    <a:pt x="0" y="62204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b="1" kern="1200" dirty="0" smtClean="0"/>
                <a:t>SUBDIRECTOR DE POLÍTICA PRESUPUESTAL</a:t>
              </a:r>
              <a:r>
                <a:rPr lang="es-ES" sz="900" kern="1200" dirty="0" smtClean="0"/>
                <a:t>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kern="1200" dirty="0" smtClean="0"/>
                <a:t> </a:t>
              </a:r>
              <a:endParaRPr lang="es-ES" sz="900" kern="1200" dirty="0"/>
            </a:p>
          </p:txBody>
        </p:sp>
        <p:sp>
          <p:nvSpPr>
            <p:cNvPr id="33" name="32 Forma libre"/>
            <p:cNvSpPr/>
            <p:nvPr/>
          </p:nvSpPr>
          <p:spPr>
            <a:xfrm>
              <a:off x="5419011" y="3969089"/>
              <a:ext cx="2126387" cy="622045"/>
            </a:xfrm>
            <a:custGeom>
              <a:avLst/>
              <a:gdLst>
                <a:gd name="connsiteX0" fmla="*/ 0 w 2126387"/>
                <a:gd name="connsiteY0" fmla="*/ 0 h 622045"/>
                <a:gd name="connsiteX1" fmla="*/ 2126387 w 2126387"/>
                <a:gd name="connsiteY1" fmla="*/ 0 h 622045"/>
                <a:gd name="connsiteX2" fmla="*/ 2126387 w 2126387"/>
                <a:gd name="connsiteY2" fmla="*/ 622045 h 622045"/>
                <a:gd name="connsiteX3" fmla="*/ 0 w 2126387"/>
                <a:gd name="connsiteY3" fmla="*/ 622045 h 622045"/>
                <a:gd name="connsiteX4" fmla="*/ 0 w 2126387"/>
                <a:gd name="connsiteY4" fmla="*/ 0 h 622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6387" h="622045">
                  <a:moveTo>
                    <a:pt x="0" y="0"/>
                  </a:moveTo>
                  <a:lnTo>
                    <a:pt x="2126387" y="0"/>
                  </a:lnTo>
                  <a:lnTo>
                    <a:pt x="2126387" y="622045"/>
                  </a:lnTo>
                  <a:lnTo>
                    <a:pt x="0" y="62204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b="1" kern="1200" dirty="0" smtClean="0"/>
                <a:t>DEPARTAMENTO DE OPERACIÓN PRESUPUESTAL</a:t>
              </a:r>
              <a:endParaRPr lang="es-MX" sz="900" b="1" kern="1200" dirty="0" smtClean="0"/>
            </a:p>
          </p:txBody>
        </p:sp>
        <p:sp>
          <p:nvSpPr>
            <p:cNvPr id="34" name="33 Forma libre"/>
            <p:cNvSpPr/>
            <p:nvPr/>
          </p:nvSpPr>
          <p:spPr>
            <a:xfrm>
              <a:off x="5419011" y="4852394"/>
              <a:ext cx="2317430" cy="622045"/>
            </a:xfrm>
            <a:custGeom>
              <a:avLst/>
              <a:gdLst>
                <a:gd name="connsiteX0" fmla="*/ 0 w 2317430"/>
                <a:gd name="connsiteY0" fmla="*/ 0 h 622045"/>
                <a:gd name="connsiteX1" fmla="*/ 2317430 w 2317430"/>
                <a:gd name="connsiteY1" fmla="*/ 0 h 622045"/>
                <a:gd name="connsiteX2" fmla="*/ 2317430 w 2317430"/>
                <a:gd name="connsiteY2" fmla="*/ 622045 h 622045"/>
                <a:gd name="connsiteX3" fmla="*/ 0 w 2317430"/>
                <a:gd name="connsiteY3" fmla="*/ 622045 h 622045"/>
                <a:gd name="connsiteX4" fmla="*/ 0 w 2317430"/>
                <a:gd name="connsiteY4" fmla="*/ 0 h 622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7430" h="622045">
                  <a:moveTo>
                    <a:pt x="0" y="0"/>
                  </a:moveTo>
                  <a:lnTo>
                    <a:pt x="2317430" y="0"/>
                  </a:lnTo>
                  <a:lnTo>
                    <a:pt x="2317430" y="622045"/>
                  </a:lnTo>
                  <a:lnTo>
                    <a:pt x="0" y="62204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b="1" kern="1200" dirty="0" smtClean="0"/>
                <a:t>DEPARTAMENTO DE CONTROL </a:t>
              </a:r>
              <a:r>
                <a:rPr lang="es-MX" sz="900" b="1" kern="1200" dirty="0" smtClean="0"/>
                <a:t>PRESUPUESTAL</a:t>
              </a:r>
              <a:endParaRPr lang="es-MX" sz="900" b="1" kern="1200" dirty="0" smtClean="0"/>
            </a:p>
          </p:txBody>
        </p:sp>
        <p:sp>
          <p:nvSpPr>
            <p:cNvPr id="35" name="34 Forma libre"/>
            <p:cNvSpPr/>
            <p:nvPr/>
          </p:nvSpPr>
          <p:spPr>
            <a:xfrm>
              <a:off x="5450537" y="5735698"/>
              <a:ext cx="2781737" cy="622045"/>
            </a:xfrm>
            <a:custGeom>
              <a:avLst/>
              <a:gdLst>
                <a:gd name="connsiteX0" fmla="*/ 0 w 2781737"/>
                <a:gd name="connsiteY0" fmla="*/ 0 h 622045"/>
                <a:gd name="connsiteX1" fmla="*/ 2781737 w 2781737"/>
                <a:gd name="connsiteY1" fmla="*/ 0 h 622045"/>
                <a:gd name="connsiteX2" fmla="*/ 2781737 w 2781737"/>
                <a:gd name="connsiteY2" fmla="*/ 622045 h 622045"/>
                <a:gd name="connsiteX3" fmla="*/ 0 w 2781737"/>
                <a:gd name="connsiteY3" fmla="*/ 622045 h 622045"/>
                <a:gd name="connsiteX4" fmla="*/ 0 w 2781737"/>
                <a:gd name="connsiteY4" fmla="*/ 0 h 622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1737" h="622045">
                  <a:moveTo>
                    <a:pt x="0" y="0"/>
                  </a:moveTo>
                  <a:lnTo>
                    <a:pt x="2781737" y="0"/>
                  </a:lnTo>
                  <a:lnTo>
                    <a:pt x="2781737" y="622045"/>
                  </a:lnTo>
                  <a:lnTo>
                    <a:pt x="0" y="62204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b="1" kern="1200" dirty="0" smtClean="0"/>
                <a:t>DEPARTAMENTO DE INFORMÁTICA PRESUPUESTAL </a:t>
              </a:r>
            </a:p>
          </p:txBody>
        </p:sp>
        <p:sp>
          <p:nvSpPr>
            <p:cNvPr id="36" name="35 Forma libre"/>
            <p:cNvSpPr/>
            <p:nvPr/>
          </p:nvSpPr>
          <p:spPr>
            <a:xfrm>
              <a:off x="1146033" y="2203494"/>
              <a:ext cx="3011595" cy="622045"/>
            </a:xfrm>
            <a:custGeom>
              <a:avLst/>
              <a:gdLst>
                <a:gd name="connsiteX0" fmla="*/ 0 w 3011595"/>
                <a:gd name="connsiteY0" fmla="*/ 0 h 622045"/>
                <a:gd name="connsiteX1" fmla="*/ 3011595 w 3011595"/>
                <a:gd name="connsiteY1" fmla="*/ 0 h 622045"/>
                <a:gd name="connsiteX2" fmla="*/ 3011595 w 3011595"/>
                <a:gd name="connsiteY2" fmla="*/ 622045 h 622045"/>
                <a:gd name="connsiteX3" fmla="*/ 0 w 3011595"/>
                <a:gd name="connsiteY3" fmla="*/ 622045 h 622045"/>
                <a:gd name="connsiteX4" fmla="*/ 0 w 3011595"/>
                <a:gd name="connsiteY4" fmla="*/ 0 h 622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11595" h="622045">
                  <a:moveTo>
                    <a:pt x="0" y="0"/>
                  </a:moveTo>
                  <a:lnTo>
                    <a:pt x="3011595" y="0"/>
                  </a:lnTo>
                  <a:lnTo>
                    <a:pt x="3011595" y="622045"/>
                  </a:lnTo>
                  <a:lnTo>
                    <a:pt x="0" y="62204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b="1" kern="1200" dirty="0" smtClean="0">
                  <a:solidFill>
                    <a:schemeClr val="tx1"/>
                  </a:solidFill>
                </a:rPr>
                <a:t>UNIDAD DE ENLACE </a:t>
              </a:r>
              <a:r>
                <a:rPr lang="es-MX" sz="900" b="1" kern="1200" dirty="0" smtClean="0">
                  <a:solidFill>
                    <a:schemeClr val="tx1"/>
                  </a:solidFill>
                </a:rPr>
                <a:t>ADMINISTRATIVO</a:t>
              </a:r>
              <a:endParaRPr lang="es-MX" sz="900" b="1" kern="1200" dirty="0" smtClean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18270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945958" y="397247"/>
            <a:ext cx="3652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solidFill>
                  <a:srgbClr val="800000"/>
                </a:solidFill>
                <a:latin typeface="Gotham-Bold"/>
                <a:cs typeface="Gotham-Bold"/>
              </a:rPr>
              <a:t>ORGANIGRAMA</a:t>
            </a:r>
            <a:endParaRPr lang="es-ES" sz="1400" dirty="0">
              <a:solidFill>
                <a:srgbClr val="800000"/>
              </a:solidFill>
              <a:latin typeface="Gotham-Bold"/>
              <a:cs typeface="Gotham-Bold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224787" y="659407"/>
            <a:ext cx="49227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-Book"/>
                <a:cs typeface="Gotham-Book"/>
              </a:rPr>
              <a:t>PROGRAMACIÓN</a:t>
            </a:r>
            <a:endParaRPr lang="es-ES_tradnl" sz="1050" b="1" dirty="0">
              <a:solidFill>
                <a:schemeClr val="tx1">
                  <a:lumMod val="65000"/>
                  <a:lumOff val="35000"/>
                </a:schemeClr>
              </a:solidFill>
              <a:latin typeface="Gotham-Book"/>
              <a:cs typeface="Gotham-Book"/>
            </a:endParaRPr>
          </a:p>
        </p:txBody>
      </p:sp>
      <p:grpSp>
        <p:nvGrpSpPr>
          <p:cNvPr id="2" name="7 Grupo"/>
          <p:cNvGrpSpPr/>
          <p:nvPr/>
        </p:nvGrpSpPr>
        <p:grpSpPr>
          <a:xfrm>
            <a:off x="1134182" y="1329688"/>
            <a:ext cx="7086241" cy="5028055"/>
            <a:chOff x="1146033" y="1330702"/>
            <a:chExt cx="7086241" cy="5028055"/>
          </a:xfrm>
        </p:grpSpPr>
        <p:sp>
          <p:nvSpPr>
            <p:cNvPr id="9" name="8 Forma libre"/>
            <p:cNvSpPr/>
            <p:nvPr/>
          </p:nvSpPr>
          <p:spPr>
            <a:xfrm>
              <a:off x="4288259" y="1952747"/>
              <a:ext cx="130629" cy="56176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561769"/>
                  </a:lnTo>
                  <a:lnTo>
                    <a:pt x="130629" y="561769"/>
                  </a:lnTo>
                </a:path>
              </a:pathLst>
            </a:cu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9 Forma libre"/>
            <p:cNvSpPr/>
            <p:nvPr/>
          </p:nvSpPr>
          <p:spPr>
            <a:xfrm>
              <a:off x="4157629" y="1952747"/>
              <a:ext cx="130629" cy="56176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30629" y="0"/>
                  </a:moveTo>
                  <a:lnTo>
                    <a:pt x="130629" y="561769"/>
                  </a:lnTo>
                  <a:lnTo>
                    <a:pt x="0" y="561769"/>
                  </a:lnTo>
                </a:path>
              </a:pathLst>
            </a:custGeom>
            <a:noFill/>
          </p:spPr>
          <p:style>
            <a:lnRef idx="2">
              <a:schemeClr val="accent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10 Forma libre"/>
            <p:cNvSpPr/>
            <p:nvPr/>
          </p:nvSpPr>
          <p:spPr>
            <a:xfrm>
              <a:off x="5160172" y="3708844"/>
              <a:ext cx="290364" cy="233787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337877"/>
                  </a:lnTo>
                  <a:lnTo>
                    <a:pt x="290364" y="2337877"/>
                  </a:lnTo>
                </a:path>
              </a:pathLst>
            </a:cu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11 Forma libre"/>
            <p:cNvSpPr/>
            <p:nvPr/>
          </p:nvSpPr>
          <p:spPr>
            <a:xfrm>
              <a:off x="5160172" y="3708844"/>
              <a:ext cx="258839" cy="145457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454572"/>
                  </a:lnTo>
                  <a:lnTo>
                    <a:pt x="258839" y="1454572"/>
                  </a:lnTo>
                </a:path>
              </a:pathLst>
            </a:cu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12 Forma libre"/>
            <p:cNvSpPr/>
            <p:nvPr/>
          </p:nvSpPr>
          <p:spPr>
            <a:xfrm>
              <a:off x="5160172" y="3708844"/>
              <a:ext cx="258839" cy="57126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571267"/>
                  </a:lnTo>
                  <a:lnTo>
                    <a:pt x="258839" y="571267"/>
                  </a:lnTo>
                </a:path>
              </a:pathLst>
            </a:cu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13 Forma libre"/>
            <p:cNvSpPr/>
            <p:nvPr/>
          </p:nvSpPr>
          <p:spPr>
            <a:xfrm>
              <a:off x="4288259" y="1952747"/>
              <a:ext cx="1758353" cy="113405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003421"/>
                  </a:lnTo>
                  <a:lnTo>
                    <a:pt x="1758353" y="1003421"/>
                  </a:lnTo>
                  <a:lnTo>
                    <a:pt x="1758353" y="1134051"/>
                  </a:lnTo>
                </a:path>
              </a:pathLst>
            </a:cu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14 Forma libre"/>
            <p:cNvSpPr/>
            <p:nvPr/>
          </p:nvSpPr>
          <p:spPr>
            <a:xfrm>
              <a:off x="3175933" y="3708844"/>
              <a:ext cx="176652" cy="233787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337877"/>
                  </a:lnTo>
                  <a:lnTo>
                    <a:pt x="176652" y="2337877"/>
                  </a:lnTo>
                </a:path>
              </a:pathLst>
            </a:cu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15 Forma libre"/>
            <p:cNvSpPr/>
            <p:nvPr/>
          </p:nvSpPr>
          <p:spPr>
            <a:xfrm>
              <a:off x="3175933" y="3708844"/>
              <a:ext cx="176652" cy="145457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454572"/>
                  </a:lnTo>
                  <a:lnTo>
                    <a:pt x="176652" y="1454572"/>
                  </a:lnTo>
                </a:path>
              </a:pathLst>
            </a:cu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16 Forma libre"/>
            <p:cNvSpPr/>
            <p:nvPr/>
          </p:nvSpPr>
          <p:spPr>
            <a:xfrm>
              <a:off x="3175933" y="3708844"/>
              <a:ext cx="250228" cy="57228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572281"/>
                  </a:lnTo>
                  <a:lnTo>
                    <a:pt x="250228" y="572281"/>
                  </a:lnTo>
                </a:path>
              </a:pathLst>
            </a:cu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17 Forma libre"/>
            <p:cNvSpPr/>
            <p:nvPr/>
          </p:nvSpPr>
          <p:spPr>
            <a:xfrm>
              <a:off x="3843208" y="1952747"/>
              <a:ext cx="445050" cy="113405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45050" y="0"/>
                  </a:moveTo>
                  <a:lnTo>
                    <a:pt x="445050" y="1003421"/>
                  </a:lnTo>
                  <a:lnTo>
                    <a:pt x="0" y="1003421"/>
                  </a:lnTo>
                  <a:lnTo>
                    <a:pt x="0" y="1134051"/>
                  </a:lnTo>
                </a:path>
              </a:pathLst>
            </a:cu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18 Forma libre"/>
            <p:cNvSpPr/>
            <p:nvPr/>
          </p:nvSpPr>
          <p:spPr>
            <a:xfrm>
              <a:off x="1546265" y="3708844"/>
              <a:ext cx="186613" cy="233889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338891"/>
                  </a:lnTo>
                  <a:lnTo>
                    <a:pt x="186613" y="2338891"/>
                  </a:lnTo>
                </a:path>
              </a:pathLst>
            </a:cu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19 Forma libre"/>
            <p:cNvSpPr/>
            <p:nvPr/>
          </p:nvSpPr>
          <p:spPr>
            <a:xfrm>
              <a:off x="1546265" y="3708844"/>
              <a:ext cx="186613" cy="145558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455586"/>
                  </a:lnTo>
                  <a:lnTo>
                    <a:pt x="186613" y="1455586"/>
                  </a:lnTo>
                </a:path>
              </a:pathLst>
            </a:cu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20 Forma libre"/>
            <p:cNvSpPr/>
            <p:nvPr/>
          </p:nvSpPr>
          <p:spPr>
            <a:xfrm>
              <a:off x="1546265" y="3708844"/>
              <a:ext cx="186613" cy="57228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572281"/>
                  </a:lnTo>
                  <a:lnTo>
                    <a:pt x="186613" y="572281"/>
                  </a:lnTo>
                </a:path>
              </a:pathLst>
            </a:cu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21 Forma libre"/>
            <p:cNvSpPr/>
            <p:nvPr/>
          </p:nvSpPr>
          <p:spPr>
            <a:xfrm>
              <a:off x="2043901" y="1952747"/>
              <a:ext cx="2244357" cy="113405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244357" y="0"/>
                  </a:moveTo>
                  <a:lnTo>
                    <a:pt x="2244357" y="1003421"/>
                  </a:lnTo>
                  <a:lnTo>
                    <a:pt x="0" y="1003421"/>
                  </a:lnTo>
                  <a:lnTo>
                    <a:pt x="0" y="1134051"/>
                  </a:lnTo>
                </a:path>
              </a:pathLst>
            </a:cu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22 Forma libre"/>
            <p:cNvSpPr/>
            <p:nvPr/>
          </p:nvSpPr>
          <p:spPr>
            <a:xfrm>
              <a:off x="3320057" y="1330702"/>
              <a:ext cx="1936402" cy="622045"/>
            </a:xfrm>
            <a:custGeom>
              <a:avLst/>
              <a:gdLst>
                <a:gd name="connsiteX0" fmla="*/ 0 w 1936402"/>
                <a:gd name="connsiteY0" fmla="*/ 0 h 622045"/>
                <a:gd name="connsiteX1" fmla="*/ 1936402 w 1936402"/>
                <a:gd name="connsiteY1" fmla="*/ 0 h 622045"/>
                <a:gd name="connsiteX2" fmla="*/ 1936402 w 1936402"/>
                <a:gd name="connsiteY2" fmla="*/ 622045 h 622045"/>
                <a:gd name="connsiteX3" fmla="*/ 0 w 1936402"/>
                <a:gd name="connsiteY3" fmla="*/ 622045 h 622045"/>
                <a:gd name="connsiteX4" fmla="*/ 0 w 1936402"/>
                <a:gd name="connsiteY4" fmla="*/ 0 h 622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402" h="622045">
                  <a:moveTo>
                    <a:pt x="0" y="0"/>
                  </a:moveTo>
                  <a:lnTo>
                    <a:pt x="1936402" y="0"/>
                  </a:lnTo>
                  <a:lnTo>
                    <a:pt x="1936402" y="622045"/>
                  </a:lnTo>
                  <a:lnTo>
                    <a:pt x="0" y="62204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b="1" kern="1200" dirty="0" smtClean="0">
                  <a:solidFill>
                    <a:schemeClr val="tx1"/>
                  </a:solidFill>
                </a:rPr>
                <a:t>DIRECCIÓN DE PROGRAMACIÓN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kern="1200" dirty="0" smtClean="0">
                  <a:solidFill>
                    <a:srgbClr val="404040"/>
                  </a:solidFill>
                </a:rPr>
                <a:t> LUISA IRENE GUTIÉRREZ MOSQUEDA</a:t>
              </a:r>
              <a:endParaRPr lang="es-ES" sz="900" kern="1200" dirty="0"/>
            </a:p>
          </p:txBody>
        </p:sp>
        <p:sp>
          <p:nvSpPr>
            <p:cNvPr id="24" name="23 Forma libre"/>
            <p:cNvSpPr/>
            <p:nvPr/>
          </p:nvSpPr>
          <p:spPr>
            <a:xfrm>
              <a:off x="1325150" y="3086798"/>
              <a:ext cx="1340797" cy="622045"/>
            </a:xfrm>
            <a:custGeom>
              <a:avLst/>
              <a:gdLst>
                <a:gd name="connsiteX0" fmla="*/ 0 w 1244091"/>
                <a:gd name="connsiteY0" fmla="*/ 0 h 622045"/>
                <a:gd name="connsiteX1" fmla="*/ 1244091 w 1244091"/>
                <a:gd name="connsiteY1" fmla="*/ 0 h 622045"/>
                <a:gd name="connsiteX2" fmla="*/ 1244091 w 1244091"/>
                <a:gd name="connsiteY2" fmla="*/ 622045 h 622045"/>
                <a:gd name="connsiteX3" fmla="*/ 0 w 1244091"/>
                <a:gd name="connsiteY3" fmla="*/ 622045 h 622045"/>
                <a:gd name="connsiteX4" fmla="*/ 0 w 1244091"/>
                <a:gd name="connsiteY4" fmla="*/ 0 h 622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4091" h="622045">
                  <a:moveTo>
                    <a:pt x="0" y="0"/>
                  </a:moveTo>
                  <a:lnTo>
                    <a:pt x="1244091" y="0"/>
                  </a:lnTo>
                  <a:lnTo>
                    <a:pt x="1244091" y="622045"/>
                  </a:lnTo>
                  <a:lnTo>
                    <a:pt x="0" y="62204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b="1" kern="1200" dirty="0" smtClean="0"/>
                <a:t>SUBDIRECTOR DE PLANEACIÓN </a:t>
              </a:r>
              <a:endParaRPr lang="es-ES" sz="900" b="1" dirty="0" smtClean="0"/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kern="1200" dirty="0" smtClean="0"/>
                <a:t> Hugo Armando Rodríguez </a:t>
              </a:r>
              <a:r>
                <a:rPr lang="es-ES" sz="900" kern="1200" dirty="0" err="1" smtClean="0"/>
                <a:t>Olan</a:t>
              </a:r>
              <a:endParaRPr lang="es-ES" sz="900" kern="1200" dirty="0" smtClean="0"/>
            </a:p>
          </p:txBody>
        </p:sp>
        <p:sp>
          <p:nvSpPr>
            <p:cNvPr id="25" name="24 Forma libre"/>
            <p:cNvSpPr/>
            <p:nvPr/>
          </p:nvSpPr>
          <p:spPr>
            <a:xfrm>
              <a:off x="1732878" y="3970103"/>
              <a:ext cx="1244091" cy="622045"/>
            </a:xfrm>
            <a:custGeom>
              <a:avLst/>
              <a:gdLst>
                <a:gd name="connsiteX0" fmla="*/ 0 w 1244091"/>
                <a:gd name="connsiteY0" fmla="*/ 0 h 622045"/>
                <a:gd name="connsiteX1" fmla="*/ 1244091 w 1244091"/>
                <a:gd name="connsiteY1" fmla="*/ 0 h 622045"/>
                <a:gd name="connsiteX2" fmla="*/ 1244091 w 1244091"/>
                <a:gd name="connsiteY2" fmla="*/ 622045 h 622045"/>
                <a:gd name="connsiteX3" fmla="*/ 0 w 1244091"/>
                <a:gd name="connsiteY3" fmla="*/ 622045 h 622045"/>
                <a:gd name="connsiteX4" fmla="*/ 0 w 1244091"/>
                <a:gd name="connsiteY4" fmla="*/ 0 h 622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4091" h="622045">
                  <a:moveTo>
                    <a:pt x="0" y="0"/>
                  </a:moveTo>
                  <a:lnTo>
                    <a:pt x="1244091" y="0"/>
                  </a:lnTo>
                  <a:lnTo>
                    <a:pt x="1244091" y="622045"/>
                  </a:lnTo>
                  <a:lnTo>
                    <a:pt x="0" y="62204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b="1" kern="1200" dirty="0" smtClean="0">
                  <a:solidFill>
                    <a:schemeClr val="tx1"/>
                  </a:solidFill>
                </a:rPr>
                <a:t>DEPARTAMENTO DE INFRAESTRUCTURA INSTITUCIONAL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kern="1200" dirty="0" smtClean="0">
                  <a:solidFill>
                    <a:srgbClr val="404040"/>
                  </a:solidFill>
                </a:rPr>
                <a:t> René Ramos Gutiérrez</a:t>
              </a:r>
              <a:endParaRPr lang="es-ES" sz="900" kern="1200" dirty="0"/>
            </a:p>
          </p:txBody>
        </p:sp>
        <p:sp>
          <p:nvSpPr>
            <p:cNvPr id="26" name="25 Forma libre"/>
            <p:cNvSpPr/>
            <p:nvPr/>
          </p:nvSpPr>
          <p:spPr>
            <a:xfrm>
              <a:off x="1732878" y="4853408"/>
              <a:ext cx="1432023" cy="622045"/>
            </a:xfrm>
            <a:custGeom>
              <a:avLst/>
              <a:gdLst>
                <a:gd name="connsiteX0" fmla="*/ 0 w 1432023"/>
                <a:gd name="connsiteY0" fmla="*/ 0 h 622045"/>
                <a:gd name="connsiteX1" fmla="*/ 1432023 w 1432023"/>
                <a:gd name="connsiteY1" fmla="*/ 0 h 622045"/>
                <a:gd name="connsiteX2" fmla="*/ 1432023 w 1432023"/>
                <a:gd name="connsiteY2" fmla="*/ 622045 h 622045"/>
                <a:gd name="connsiteX3" fmla="*/ 0 w 1432023"/>
                <a:gd name="connsiteY3" fmla="*/ 622045 h 622045"/>
                <a:gd name="connsiteX4" fmla="*/ 0 w 1432023"/>
                <a:gd name="connsiteY4" fmla="*/ 0 h 622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2023" h="622045">
                  <a:moveTo>
                    <a:pt x="0" y="0"/>
                  </a:moveTo>
                  <a:lnTo>
                    <a:pt x="1432023" y="0"/>
                  </a:lnTo>
                  <a:lnTo>
                    <a:pt x="1432023" y="622045"/>
                  </a:lnTo>
                  <a:lnTo>
                    <a:pt x="0" y="62204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b="1" kern="1200" dirty="0" smtClean="0">
                  <a:solidFill>
                    <a:schemeClr val="tx1"/>
                  </a:solidFill>
                  <a:effectLst/>
                </a:rPr>
                <a:t>DEPARTAMENTO DE PLANEACIÓN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dirty="0" smtClean="0">
                  <a:solidFill>
                    <a:srgbClr val="404040"/>
                  </a:solidFill>
                </a:rPr>
                <a:t> </a:t>
              </a:r>
              <a:r>
                <a:rPr lang="es-MX" sz="900" kern="1200" dirty="0" smtClean="0">
                  <a:solidFill>
                    <a:srgbClr val="404040"/>
                  </a:solidFill>
                </a:rPr>
                <a:t>Arturo Cabrera Ballona </a:t>
              </a:r>
              <a:endParaRPr lang="es-ES" sz="900" kern="1200" dirty="0"/>
            </a:p>
          </p:txBody>
        </p:sp>
        <p:sp>
          <p:nvSpPr>
            <p:cNvPr id="27" name="26 Forma libre"/>
            <p:cNvSpPr/>
            <p:nvPr/>
          </p:nvSpPr>
          <p:spPr>
            <a:xfrm>
              <a:off x="1732878" y="5736712"/>
              <a:ext cx="1244091" cy="622045"/>
            </a:xfrm>
            <a:custGeom>
              <a:avLst/>
              <a:gdLst>
                <a:gd name="connsiteX0" fmla="*/ 0 w 1244091"/>
                <a:gd name="connsiteY0" fmla="*/ 0 h 622045"/>
                <a:gd name="connsiteX1" fmla="*/ 1244091 w 1244091"/>
                <a:gd name="connsiteY1" fmla="*/ 0 h 622045"/>
                <a:gd name="connsiteX2" fmla="*/ 1244091 w 1244091"/>
                <a:gd name="connsiteY2" fmla="*/ 622045 h 622045"/>
                <a:gd name="connsiteX3" fmla="*/ 0 w 1244091"/>
                <a:gd name="connsiteY3" fmla="*/ 622045 h 622045"/>
                <a:gd name="connsiteX4" fmla="*/ 0 w 1244091"/>
                <a:gd name="connsiteY4" fmla="*/ 0 h 622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4091" h="622045">
                  <a:moveTo>
                    <a:pt x="0" y="0"/>
                  </a:moveTo>
                  <a:lnTo>
                    <a:pt x="1244091" y="0"/>
                  </a:lnTo>
                  <a:lnTo>
                    <a:pt x="1244091" y="622045"/>
                  </a:lnTo>
                  <a:lnTo>
                    <a:pt x="0" y="62204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b="1" kern="1200" dirty="0" smtClean="0"/>
                <a:t>DEPARTAMENTO DE EVALUACIÓN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dirty="0" smtClean="0"/>
                <a:t> Mario Alberto Castro Mosqueda</a:t>
              </a:r>
              <a:endParaRPr lang="es-MX" sz="900" kern="1200" dirty="0" smtClean="0"/>
            </a:p>
          </p:txBody>
        </p:sp>
        <p:sp>
          <p:nvSpPr>
            <p:cNvPr id="28" name="27 Forma libre"/>
            <p:cNvSpPr/>
            <p:nvPr/>
          </p:nvSpPr>
          <p:spPr>
            <a:xfrm>
              <a:off x="3009114" y="3086798"/>
              <a:ext cx="1668189" cy="622045"/>
            </a:xfrm>
            <a:custGeom>
              <a:avLst/>
              <a:gdLst>
                <a:gd name="connsiteX0" fmla="*/ 0 w 1668189"/>
                <a:gd name="connsiteY0" fmla="*/ 0 h 622045"/>
                <a:gd name="connsiteX1" fmla="*/ 1668189 w 1668189"/>
                <a:gd name="connsiteY1" fmla="*/ 0 h 622045"/>
                <a:gd name="connsiteX2" fmla="*/ 1668189 w 1668189"/>
                <a:gd name="connsiteY2" fmla="*/ 622045 h 622045"/>
                <a:gd name="connsiteX3" fmla="*/ 0 w 1668189"/>
                <a:gd name="connsiteY3" fmla="*/ 622045 h 622045"/>
                <a:gd name="connsiteX4" fmla="*/ 0 w 1668189"/>
                <a:gd name="connsiteY4" fmla="*/ 0 h 622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189" h="622045">
                  <a:moveTo>
                    <a:pt x="0" y="0"/>
                  </a:moveTo>
                  <a:lnTo>
                    <a:pt x="1668189" y="0"/>
                  </a:lnTo>
                  <a:lnTo>
                    <a:pt x="1668189" y="622045"/>
                  </a:lnTo>
                  <a:lnTo>
                    <a:pt x="0" y="62204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b="1" kern="1200" dirty="0" smtClean="0"/>
                <a:t>SUBDIRECTORA DE PROGRAMACIÓN</a:t>
              </a:r>
              <a:r>
                <a:rPr lang="es-ES" sz="900" kern="1200" dirty="0" smtClean="0"/>
                <a:t>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dirty="0" smtClean="0"/>
                <a:t> Gustavo Pereyra Castro</a:t>
              </a:r>
              <a:endParaRPr lang="es-ES" sz="900" dirty="0"/>
            </a:p>
          </p:txBody>
        </p:sp>
        <p:sp>
          <p:nvSpPr>
            <p:cNvPr id="29" name="28 Forma libre"/>
            <p:cNvSpPr/>
            <p:nvPr/>
          </p:nvSpPr>
          <p:spPr>
            <a:xfrm>
              <a:off x="3426161" y="3970103"/>
              <a:ext cx="1594526" cy="622045"/>
            </a:xfrm>
            <a:custGeom>
              <a:avLst/>
              <a:gdLst>
                <a:gd name="connsiteX0" fmla="*/ 0 w 1594526"/>
                <a:gd name="connsiteY0" fmla="*/ 0 h 622045"/>
                <a:gd name="connsiteX1" fmla="*/ 1594526 w 1594526"/>
                <a:gd name="connsiteY1" fmla="*/ 0 h 622045"/>
                <a:gd name="connsiteX2" fmla="*/ 1594526 w 1594526"/>
                <a:gd name="connsiteY2" fmla="*/ 622045 h 622045"/>
                <a:gd name="connsiteX3" fmla="*/ 0 w 1594526"/>
                <a:gd name="connsiteY3" fmla="*/ 622045 h 622045"/>
                <a:gd name="connsiteX4" fmla="*/ 0 w 1594526"/>
                <a:gd name="connsiteY4" fmla="*/ 0 h 622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4526" h="622045">
                  <a:moveTo>
                    <a:pt x="0" y="0"/>
                  </a:moveTo>
                  <a:lnTo>
                    <a:pt x="1594526" y="0"/>
                  </a:lnTo>
                  <a:lnTo>
                    <a:pt x="1594526" y="622045"/>
                  </a:lnTo>
                  <a:lnTo>
                    <a:pt x="0" y="62204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b="1" kern="1200" dirty="0" smtClean="0"/>
                <a:t>DEPARTAMENTO DE RECURSOS ORDINARIOS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kern="1200" dirty="0" smtClean="0"/>
                <a:t> Rosa Elba Avalos Colome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900" kern="1200" dirty="0"/>
            </a:p>
          </p:txBody>
        </p:sp>
        <p:sp>
          <p:nvSpPr>
            <p:cNvPr id="30" name="29 Forma libre"/>
            <p:cNvSpPr/>
            <p:nvPr/>
          </p:nvSpPr>
          <p:spPr>
            <a:xfrm>
              <a:off x="3352585" y="4852394"/>
              <a:ext cx="1720652" cy="622045"/>
            </a:xfrm>
            <a:custGeom>
              <a:avLst/>
              <a:gdLst>
                <a:gd name="connsiteX0" fmla="*/ 0 w 1720652"/>
                <a:gd name="connsiteY0" fmla="*/ 0 h 622045"/>
                <a:gd name="connsiteX1" fmla="*/ 1720652 w 1720652"/>
                <a:gd name="connsiteY1" fmla="*/ 0 h 622045"/>
                <a:gd name="connsiteX2" fmla="*/ 1720652 w 1720652"/>
                <a:gd name="connsiteY2" fmla="*/ 622045 h 622045"/>
                <a:gd name="connsiteX3" fmla="*/ 0 w 1720652"/>
                <a:gd name="connsiteY3" fmla="*/ 622045 h 622045"/>
                <a:gd name="connsiteX4" fmla="*/ 0 w 1720652"/>
                <a:gd name="connsiteY4" fmla="*/ 0 h 622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20652" h="622045">
                  <a:moveTo>
                    <a:pt x="0" y="0"/>
                  </a:moveTo>
                  <a:lnTo>
                    <a:pt x="1720652" y="0"/>
                  </a:lnTo>
                  <a:lnTo>
                    <a:pt x="1720652" y="622045"/>
                  </a:lnTo>
                  <a:lnTo>
                    <a:pt x="0" y="62204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b="1" kern="1200" dirty="0" smtClean="0"/>
                <a:t>DEPARTAMENTO DE RECURSOS FEDERALES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kern="1200" dirty="0" smtClean="0"/>
                <a:t> </a:t>
              </a:r>
              <a:r>
                <a:rPr lang="es-MX" sz="900" dirty="0" smtClean="0"/>
                <a:t>J</a:t>
              </a:r>
              <a:r>
                <a:rPr lang="es-MX" sz="900" kern="1200" dirty="0" smtClean="0"/>
                <a:t>ulián Hernández Tosca</a:t>
              </a:r>
              <a:endParaRPr lang="es-ES" sz="900" kern="1200" dirty="0"/>
            </a:p>
          </p:txBody>
        </p:sp>
        <p:sp>
          <p:nvSpPr>
            <p:cNvPr id="31" name="30 Forma libre"/>
            <p:cNvSpPr/>
            <p:nvPr/>
          </p:nvSpPr>
          <p:spPr>
            <a:xfrm>
              <a:off x="3352585" y="5735698"/>
              <a:ext cx="1685083" cy="622045"/>
            </a:xfrm>
            <a:custGeom>
              <a:avLst/>
              <a:gdLst>
                <a:gd name="connsiteX0" fmla="*/ 0 w 1685083"/>
                <a:gd name="connsiteY0" fmla="*/ 0 h 622045"/>
                <a:gd name="connsiteX1" fmla="*/ 1685083 w 1685083"/>
                <a:gd name="connsiteY1" fmla="*/ 0 h 622045"/>
                <a:gd name="connsiteX2" fmla="*/ 1685083 w 1685083"/>
                <a:gd name="connsiteY2" fmla="*/ 622045 h 622045"/>
                <a:gd name="connsiteX3" fmla="*/ 0 w 1685083"/>
                <a:gd name="connsiteY3" fmla="*/ 622045 h 622045"/>
                <a:gd name="connsiteX4" fmla="*/ 0 w 1685083"/>
                <a:gd name="connsiteY4" fmla="*/ 0 h 622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5083" h="622045">
                  <a:moveTo>
                    <a:pt x="0" y="0"/>
                  </a:moveTo>
                  <a:lnTo>
                    <a:pt x="1685083" y="0"/>
                  </a:lnTo>
                  <a:lnTo>
                    <a:pt x="1685083" y="622045"/>
                  </a:lnTo>
                  <a:lnTo>
                    <a:pt x="0" y="62204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b="1" kern="1200" dirty="0" smtClean="0"/>
                <a:t>DEPARTAMENTO DE DOCUMENTACIÓN Y ANÁLISIS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kern="1200" dirty="0" smtClean="0"/>
                <a:t>América Gutiérrez Salazar</a:t>
              </a:r>
              <a:endParaRPr lang="es-ES" sz="900" kern="1200" dirty="0"/>
            </a:p>
          </p:txBody>
        </p:sp>
        <p:sp>
          <p:nvSpPr>
            <p:cNvPr id="32" name="31 Forma libre"/>
            <p:cNvSpPr/>
            <p:nvPr/>
          </p:nvSpPr>
          <p:spPr>
            <a:xfrm>
              <a:off x="4938562" y="3086798"/>
              <a:ext cx="2216099" cy="622045"/>
            </a:xfrm>
            <a:custGeom>
              <a:avLst/>
              <a:gdLst>
                <a:gd name="connsiteX0" fmla="*/ 0 w 2216099"/>
                <a:gd name="connsiteY0" fmla="*/ 0 h 622045"/>
                <a:gd name="connsiteX1" fmla="*/ 2216099 w 2216099"/>
                <a:gd name="connsiteY1" fmla="*/ 0 h 622045"/>
                <a:gd name="connsiteX2" fmla="*/ 2216099 w 2216099"/>
                <a:gd name="connsiteY2" fmla="*/ 622045 h 622045"/>
                <a:gd name="connsiteX3" fmla="*/ 0 w 2216099"/>
                <a:gd name="connsiteY3" fmla="*/ 622045 h 622045"/>
                <a:gd name="connsiteX4" fmla="*/ 0 w 2216099"/>
                <a:gd name="connsiteY4" fmla="*/ 0 h 622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6099" h="622045">
                  <a:moveTo>
                    <a:pt x="0" y="0"/>
                  </a:moveTo>
                  <a:lnTo>
                    <a:pt x="2216099" y="0"/>
                  </a:lnTo>
                  <a:lnTo>
                    <a:pt x="2216099" y="622045"/>
                  </a:lnTo>
                  <a:lnTo>
                    <a:pt x="0" y="62204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b="1" kern="1200" dirty="0" smtClean="0"/>
                <a:t>SUBDIRECTOR DE POLÍTICA PRESUPUESTAL</a:t>
              </a:r>
              <a:r>
                <a:rPr lang="es-ES" sz="900" kern="1200" dirty="0" smtClean="0"/>
                <a:t>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dirty="0" smtClean="0"/>
                <a:t>Tomas Castellanos Ramos</a:t>
              </a:r>
              <a:endParaRPr lang="es-ES" sz="900" kern="1200" dirty="0"/>
            </a:p>
          </p:txBody>
        </p:sp>
        <p:sp>
          <p:nvSpPr>
            <p:cNvPr id="33" name="32 Forma libre"/>
            <p:cNvSpPr/>
            <p:nvPr/>
          </p:nvSpPr>
          <p:spPr>
            <a:xfrm>
              <a:off x="5419011" y="3969089"/>
              <a:ext cx="2126387" cy="622045"/>
            </a:xfrm>
            <a:custGeom>
              <a:avLst/>
              <a:gdLst>
                <a:gd name="connsiteX0" fmla="*/ 0 w 2126387"/>
                <a:gd name="connsiteY0" fmla="*/ 0 h 622045"/>
                <a:gd name="connsiteX1" fmla="*/ 2126387 w 2126387"/>
                <a:gd name="connsiteY1" fmla="*/ 0 h 622045"/>
                <a:gd name="connsiteX2" fmla="*/ 2126387 w 2126387"/>
                <a:gd name="connsiteY2" fmla="*/ 622045 h 622045"/>
                <a:gd name="connsiteX3" fmla="*/ 0 w 2126387"/>
                <a:gd name="connsiteY3" fmla="*/ 622045 h 622045"/>
                <a:gd name="connsiteX4" fmla="*/ 0 w 2126387"/>
                <a:gd name="connsiteY4" fmla="*/ 0 h 622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6387" h="622045">
                  <a:moveTo>
                    <a:pt x="0" y="0"/>
                  </a:moveTo>
                  <a:lnTo>
                    <a:pt x="2126387" y="0"/>
                  </a:lnTo>
                  <a:lnTo>
                    <a:pt x="2126387" y="622045"/>
                  </a:lnTo>
                  <a:lnTo>
                    <a:pt x="0" y="62204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b="1" kern="1200" dirty="0" smtClean="0"/>
                <a:t>Departamento de Operación Presupuestal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kern="1200" dirty="0" smtClean="0"/>
                <a:t> Iliana  Frías López</a:t>
              </a:r>
              <a:endParaRPr lang="es-ES" sz="900" kern="1200" dirty="0"/>
            </a:p>
          </p:txBody>
        </p:sp>
        <p:sp>
          <p:nvSpPr>
            <p:cNvPr id="34" name="33 Forma libre"/>
            <p:cNvSpPr/>
            <p:nvPr/>
          </p:nvSpPr>
          <p:spPr>
            <a:xfrm>
              <a:off x="5419011" y="4852394"/>
              <a:ext cx="2317430" cy="622045"/>
            </a:xfrm>
            <a:custGeom>
              <a:avLst/>
              <a:gdLst>
                <a:gd name="connsiteX0" fmla="*/ 0 w 2317430"/>
                <a:gd name="connsiteY0" fmla="*/ 0 h 622045"/>
                <a:gd name="connsiteX1" fmla="*/ 2317430 w 2317430"/>
                <a:gd name="connsiteY1" fmla="*/ 0 h 622045"/>
                <a:gd name="connsiteX2" fmla="*/ 2317430 w 2317430"/>
                <a:gd name="connsiteY2" fmla="*/ 622045 h 622045"/>
                <a:gd name="connsiteX3" fmla="*/ 0 w 2317430"/>
                <a:gd name="connsiteY3" fmla="*/ 622045 h 622045"/>
                <a:gd name="connsiteX4" fmla="*/ 0 w 2317430"/>
                <a:gd name="connsiteY4" fmla="*/ 0 h 622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7430" h="622045">
                  <a:moveTo>
                    <a:pt x="0" y="0"/>
                  </a:moveTo>
                  <a:lnTo>
                    <a:pt x="2317430" y="0"/>
                  </a:lnTo>
                  <a:lnTo>
                    <a:pt x="2317430" y="622045"/>
                  </a:lnTo>
                  <a:lnTo>
                    <a:pt x="0" y="62204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900" b="1" kern="1200" dirty="0" smtClean="0"/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b="1" kern="1200" dirty="0" smtClean="0"/>
                <a:t>DEPARTAMENTO DE CONTROL PRESUPUESTAL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dirty="0" smtClean="0"/>
                <a:t>Alma Guadalupe Díaz Carranza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900" kern="1200" dirty="0"/>
            </a:p>
          </p:txBody>
        </p:sp>
        <p:sp>
          <p:nvSpPr>
            <p:cNvPr id="35" name="34 Forma libre"/>
            <p:cNvSpPr/>
            <p:nvPr/>
          </p:nvSpPr>
          <p:spPr>
            <a:xfrm>
              <a:off x="5450537" y="5735698"/>
              <a:ext cx="2781737" cy="622045"/>
            </a:xfrm>
            <a:custGeom>
              <a:avLst/>
              <a:gdLst>
                <a:gd name="connsiteX0" fmla="*/ 0 w 2781737"/>
                <a:gd name="connsiteY0" fmla="*/ 0 h 622045"/>
                <a:gd name="connsiteX1" fmla="*/ 2781737 w 2781737"/>
                <a:gd name="connsiteY1" fmla="*/ 0 h 622045"/>
                <a:gd name="connsiteX2" fmla="*/ 2781737 w 2781737"/>
                <a:gd name="connsiteY2" fmla="*/ 622045 h 622045"/>
                <a:gd name="connsiteX3" fmla="*/ 0 w 2781737"/>
                <a:gd name="connsiteY3" fmla="*/ 622045 h 622045"/>
                <a:gd name="connsiteX4" fmla="*/ 0 w 2781737"/>
                <a:gd name="connsiteY4" fmla="*/ 0 h 622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1737" h="622045">
                  <a:moveTo>
                    <a:pt x="0" y="0"/>
                  </a:moveTo>
                  <a:lnTo>
                    <a:pt x="2781737" y="0"/>
                  </a:lnTo>
                  <a:lnTo>
                    <a:pt x="2781737" y="622045"/>
                  </a:lnTo>
                  <a:lnTo>
                    <a:pt x="0" y="62204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b="1" kern="1200" dirty="0" smtClean="0"/>
                <a:t>DEPARTAMENTO DE INFORMÁTICA PRESUPUESTAL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kern="1200" dirty="0" smtClean="0"/>
                <a:t>Abraham Lorenzo de Jesús González de la Fuente</a:t>
              </a:r>
              <a:endParaRPr lang="es-ES" sz="900" kern="1200" dirty="0"/>
            </a:p>
          </p:txBody>
        </p:sp>
        <p:sp>
          <p:nvSpPr>
            <p:cNvPr id="36" name="35 Forma libre"/>
            <p:cNvSpPr/>
            <p:nvPr/>
          </p:nvSpPr>
          <p:spPr>
            <a:xfrm>
              <a:off x="1146033" y="2203494"/>
              <a:ext cx="3011595" cy="622045"/>
            </a:xfrm>
            <a:custGeom>
              <a:avLst/>
              <a:gdLst>
                <a:gd name="connsiteX0" fmla="*/ 0 w 3011595"/>
                <a:gd name="connsiteY0" fmla="*/ 0 h 622045"/>
                <a:gd name="connsiteX1" fmla="*/ 3011595 w 3011595"/>
                <a:gd name="connsiteY1" fmla="*/ 0 h 622045"/>
                <a:gd name="connsiteX2" fmla="*/ 3011595 w 3011595"/>
                <a:gd name="connsiteY2" fmla="*/ 622045 h 622045"/>
                <a:gd name="connsiteX3" fmla="*/ 0 w 3011595"/>
                <a:gd name="connsiteY3" fmla="*/ 622045 h 622045"/>
                <a:gd name="connsiteX4" fmla="*/ 0 w 3011595"/>
                <a:gd name="connsiteY4" fmla="*/ 0 h 622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11595" h="622045">
                  <a:moveTo>
                    <a:pt x="0" y="0"/>
                  </a:moveTo>
                  <a:lnTo>
                    <a:pt x="3011595" y="0"/>
                  </a:lnTo>
                  <a:lnTo>
                    <a:pt x="3011595" y="622045"/>
                  </a:lnTo>
                  <a:lnTo>
                    <a:pt x="0" y="62204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b="1" kern="1200" dirty="0" smtClean="0">
                  <a:solidFill>
                    <a:schemeClr val="tx1"/>
                  </a:solidFill>
                </a:rPr>
                <a:t>UNIDAD DE ENLACE ADMINISTRATIVO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kern="1200" dirty="0" smtClean="0"/>
                <a:t>  Guadalupe Cruz Calderón </a:t>
              </a:r>
              <a:endParaRPr lang="es-ES" sz="9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41827015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175</Words>
  <Application>Microsoft Office PowerPoint</Application>
  <PresentationFormat>Presentación en pantalla (4:3)</PresentationFormat>
  <Paragraphs>52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>Bombilla Studio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Johana Escalante</dc:creator>
  <cp:lastModifiedBy>gcruzc</cp:lastModifiedBy>
  <cp:revision>36</cp:revision>
  <dcterms:created xsi:type="dcterms:W3CDTF">2018-11-08T14:50:53Z</dcterms:created>
  <dcterms:modified xsi:type="dcterms:W3CDTF">2021-02-23T21:55:19Z</dcterms:modified>
</cp:coreProperties>
</file>